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0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83" r:id="rId6"/>
    <p:sldId id="261" r:id="rId7"/>
    <p:sldId id="263" r:id="rId8"/>
    <p:sldId id="264" r:id="rId9"/>
    <p:sldId id="265" r:id="rId10"/>
    <p:sldId id="267" r:id="rId11"/>
    <p:sldId id="268" r:id="rId12"/>
    <p:sldId id="266" r:id="rId13"/>
    <p:sldId id="262" r:id="rId14"/>
    <p:sldId id="270" r:id="rId15"/>
    <p:sldId id="269" r:id="rId16"/>
    <p:sldId id="273" r:id="rId17"/>
    <p:sldId id="274" r:id="rId18"/>
    <p:sldId id="284" r:id="rId19"/>
    <p:sldId id="272" r:id="rId20"/>
    <p:sldId id="271" r:id="rId21"/>
    <p:sldId id="277" r:id="rId22"/>
    <p:sldId id="276" r:id="rId23"/>
    <p:sldId id="275" r:id="rId24"/>
    <p:sldId id="280" r:id="rId25"/>
    <p:sldId id="279" r:id="rId26"/>
    <p:sldId id="278" r:id="rId27"/>
    <p:sldId id="281" r:id="rId28"/>
    <p:sldId id="282" r:id="rId2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46" d="100"/>
          <a:sy n="46" d="100"/>
        </p:scale>
        <p:origin x="1554" y="5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A41357-4E26-47B5-BFC0-2F0CE1C66852}" type="datetimeFigureOut">
              <a:rPr lang="ru-RU" smtClean="0"/>
              <a:t>08.03.2023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3FED14-F60C-43BC-A589-43266275FF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39765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3FED14-F60C-43BC-A589-43266275FF58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93384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3FED14-F60C-43BC-A589-43266275FF58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91617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3FED14-F60C-43BC-A589-43266275FF58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47533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3FED14-F60C-43BC-A589-43266275FF58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71052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3FED14-F60C-43BC-A589-43266275FF58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89602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30519-9CAA-48FC-A11F-610239FB3380}" type="datetimeFigureOut">
              <a:rPr lang="ru-RU" smtClean="0"/>
              <a:t>08.03.2023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17ECC-41DF-406C-BBA6-B7D7CD7134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9528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30519-9CAA-48FC-A11F-610239FB3380}" type="datetimeFigureOut">
              <a:rPr lang="ru-RU" smtClean="0"/>
              <a:t>08.03.2023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17ECC-41DF-406C-BBA6-B7D7CD7134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9229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30519-9CAA-48FC-A11F-610239FB3380}" type="datetimeFigureOut">
              <a:rPr lang="ru-RU" smtClean="0"/>
              <a:t>08.03.2023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17ECC-41DF-406C-BBA6-B7D7CD7134CA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603235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30519-9CAA-48FC-A11F-610239FB3380}" type="datetimeFigureOut">
              <a:rPr lang="ru-RU" smtClean="0"/>
              <a:t>08.03.2023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17ECC-41DF-406C-BBA6-B7D7CD7134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41099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30519-9CAA-48FC-A11F-610239FB3380}" type="datetimeFigureOut">
              <a:rPr lang="ru-RU" smtClean="0"/>
              <a:t>08.03.2023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17ECC-41DF-406C-BBA6-B7D7CD7134CA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052935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30519-9CAA-48FC-A11F-610239FB3380}" type="datetimeFigureOut">
              <a:rPr lang="ru-RU" smtClean="0"/>
              <a:t>08.03.2023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17ECC-41DF-406C-BBA6-B7D7CD7134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41929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30519-9CAA-48FC-A11F-610239FB3380}" type="datetimeFigureOut">
              <a:rPr lang="ru-RU" smtClean="0"/>
              <a:t>08.03.2023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17ECC-41DF-406C-BBA6-B7D7CD7134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47002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30519-9CAA-48FC-A11F-610239FB3380}" type="datetimeFigureOut">
              <a:rPr lang="ru-RU" smtClean="0"/>
              <a:t>08.03.2023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17ECC-41DF-406C-BBA6-B7D7CD7134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011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30519-9CAA-48FC-A11F-610239FB3380}" type="datetimeFigureOut">
              <a:rPr lang="ru-RU" smtClean="0"/>
              <a:t>08.03.2023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17ECC-41DF-406C-BBA6-B7D7CD7134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7669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30519-9CAA-48FC-A11F-610239FB3380}" type="datetimeFigureOut">
              <a:rPr lang="ru-RU" smtClean="0"/>
              <a:t>08.03.2023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17ECC-41DF-406C-BBA6-B7D7CD7134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8110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30519-9CAA-48FC-A11F-610239FB3380}" type="datetimeFigureOut">
              <a:rPr lang="ru-RU" smtClean="0"/>
              <a:t>08.03.2023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17ECC-41DF-406C-BBA6-B7D7CD7134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5440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30519-9CAA-48FC-A11F-610239FB3380}" type="datetimeFigureOut">
              <a:rPr lang="ru-RU" smtClean="0"/>
              <a:t>08.03.2023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17ECC-41DF-406C-BBA6-B7D7CD7134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8540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30519-9CAA-48FC-A11F-610239FB3380}" type="datetimeFigureOut">
              <a:rPr lang="ru-RU" smtClean="0"/>
              <a:t>08.03.2023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17ECC-41DF-406C-BBA6-B7D7CD7134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91270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30519-9CAA-48FC-A11F-610239FB3380}" type="datetimeFigureOut">
              <a:rPr lang="ru-RU" smtClean="0"/>
              <a:t>08.03.2023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17ECC-41DF-406C-BBA6-B7D7CD7134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3061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30519-9CAA-48FC-A11F-610239FB3380}" type="datetimeFigureOut">
              <a:rPr lang="ru-RU" smtClean="0"/>
              <a:t>08.03.2023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17ECC-41DF-406C-BBA6-B7D7CD7134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8473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17ECC-41DF-406C-BBA6-B7D7CD7134CA}" type="slidenum">
              <a:rPr lang="ru-RU" smtClean="0"/>
              <a:t>‹#›</a:t>
            </a:fld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30519-9CAA-48FC-A11F-610239FB3380}" type="datetimeFigureOut">
              <a:rPr lang="ru-RU" smtClean="0"/>
              <a:t>08.03.2023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8759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030519-9CAA-48FC-A11F-610239FB3380}" type="datetimeFigureOut">
              <a:rPr lang="ru-RU" smtClean="0"/>
              <a:t>08.03.2023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F417ECC-41DF-406C-BBA6-B7D7CD7134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2382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1" r:id="rId1"/>
    <p:sldLayoutId id="2147483882" r:id="rId2"/>
    <p:sldLayoutId id="2147483883" r:id="rId3"/>
    <p:sldLayoutId id="2147483884" r:id="rId4"/>
    <p:sldLayoutId id="2147483885" r:id="rId5"/>
    <p:sldLayoutId id="2147483886" r:id="rId6"/>
    <p:sldLayoutId id="2147483887" r:id="rId7"/>
    <p:sldLayoutId id="2147483888" r:id="rId8"/>
    <p:sldLayoutId id="2147483889" r:id="rId9"/>
    <p:sldLayoutId id="2147483890" r:id="rId10"/>
    <p:sldLayoutId id="2147483891" r:id="rId11"/>
    <p:sldLayoutId id="2147483892" r:id="rId12"/>
    <p:sldLayoutId id="2147483893" r:id="rId13"/>
    <p:sldLayoutId id="2147483894" r:id="rId14"/>
    <p:sldLayoutId id="2147483895" r:id="rId15"/>
    <p:sldLayoutId id="214748389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325309" y="1880930"/>
            <a:ext cx="9261604" cy="23876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Лекция 5</a:t>
            </a:r>
            <a:r>
              <a:rPr lang="ru-RU" sz="44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44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cap="none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Взаимоотношения специалиста </a:t>
            </a:r>
            <a:r>
              <a:rPr lang="ru-RU" sz="4400" b="1" cap="none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b="1" cap="none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cap="none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4400" b="1" cap="none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сервису </a:t>
            </a:r>
            <a:r>
              <a:rPr lang="ru-RU" sz="4400" b="1" cap="none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4400" b="1" cap="none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туризму и клиента </a:t>
            </a:r>
            <a:r>
              <a:rPr lang="ru-RU" sz="4400" b="1" cap="none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b="1" cap="none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cap="none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4400" b="1" cap="none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процессе осуществления </a:t>
            </a:r>
            <a:r>
              <a:rPr lang="ru-RU" sz="4400" b="1" cap="none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b="1" cap="none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cap="none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сервисной </a:t>
            </a:r>
            <a:r>
              <a:rPr lang="ru-RU" sz="4400" b="1" cap="none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7531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18628" y="961997"/>
            <a:ext cx="9482572" cy="5262979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** во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всех перечисленных случаях работник, производящий услугу, должен овладеть профессиональными навыками работы 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клиентом в непосредственной близости от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него, главные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требования к работнику сервиса в этом случае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сводятся к следующему: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33400" marR="0" lvl="0" indent="-2667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причинять потребителю услуги неудобства без крайней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необходимости;</a:t>
            </a:r>
          </a:p>
          <a:p>
            <a:pPr marL="533400" marR="0" lvl="0" indent="-2667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допускать возникновения у него</a:t>
            </a:r>
            <a:r>
              <a:rPr kumimoji="0" lang="ru-RU" sz="2400" b="0" i="0" u="none" strike="noStrike" cap="none" normalizeH="0" baseline="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болезненных или неприятных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ощущений;</a:t>
            </a:r>
          </a:p>
          <a:p>
            <a:pPr marL="533400" marR="0" lvl="0" indent="-2667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быть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обходительным, любезным. </a:t>
            </a:r>
          </a:p>
          <a:p>
            <a:pPr algn="just"/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Работнику контактной зоны необходимо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любой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реакции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потребителя (пациента, клиента)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сохранять доброжелательность,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радушие, также и тактичность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сдержанность.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08784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1837609"/>
            <a:ext cx="9867901" cy="2677656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** в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сервисе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существуют некоторые разновидности услуг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формы обслуживания, в которых контакты между производителями 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потребителями могут быть сведены к минимуму.</a:t>
            </a:r>
          </a:p>
          <a:p>
            <a:pPr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этом случае работники сервиса создают возможности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условия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самостоятельного потребления клиентом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их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услуг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информационно-компьютерное обслуживание, гостиничный сервис).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70366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03922" y="1955524"/>
            <a:ext cx="9315450" cy="2677656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Существует множество видов сервиса, который генерируется 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без присутствия клиентов (ремонтно-бытовые услуги, услуги товарных перевозок, целый ряд производственных услуг и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др.)</a:t>
            </a:r>
          </a:p>
          <a:p>
            <a:pPr marL="893763" marR="0" lvl="0" indent="-3540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-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производители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потребители услуг контактируют лишь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этапе заказа, и после завершения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работы;</a:t>
            </a:r>
          </a:p>
          <a:p>
            <a:pPr marL="893763" marR="0" lvl="0" indent="-3540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-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этом случае клиент должен принять заказ, оплатить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его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тем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самым признав услугу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осуществленной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3116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4161" y="907981"/>
            <a:ext cx="9457039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2400" b="1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4-й этап: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связан с </a:t>
            </a:r>
            <a:r>
              <a:rPr lang="ru-RU" sz="240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постпродажным видом обслуживания</a:t>
            </a:r>
            <a:r>
              <a:rPr lang="ru-RU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indent="450215" algn="just">
              <a:spcAft>
                <a:spcPts val="0"/>
              </a:spcAft>
            </a:pPr>
            <a:endParaRPr lang="ru-RU" sz="2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4445" indent="-342900" algn="just">
              <a:spcAft>
                <a:spcPts val="0"/>
              </a:spcAft>
              <a:buFontTx/>
              <a:buChar char="-"/>
            </a:pPr>
            <a:r>
              <a:rPr lang="ru-RU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первоначально этот этап стал развиваться в процессе продажи техники и товаров длительного пользования,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он генерировался сервисными филиалами производителя,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 этом потребителю организовывалась доставка товара, его монтаж, установка, наладка и регулирование, обеспечение набором комплектующих, техническое обслуживание и эксплуатационный контроль, а также ремонт (текущий, средний, капитальный). </a:t>
            </a:r>
            <a:endParaRPr lang="ru-RU" sz="24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4445" indent="-342900" algn="just">
              <a:spcAft>
                <a:spcPts val="0"/>
              </a:spcAft>
              <a:buFontTx/>
              <a:buChar char="-"/>
            </a:pPr>
            <a:endParaRPr lang="ru-RU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54013" marR="4445" algn="just">
              <a:spcAft>
                <a:spcPts val="0"/>
              </a:spcAft>
            </a:pPr>
            <a:r>
              <a:rPr lang="ru-RU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</a:t>
            </a:r>
            <a:r>
              <a:rPr lang="ru-RU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последние годы появилась еще одна разновидность постпродажного обслуживания – </a:t>
            </a:r>
            <a:r>
              <a:rPr lang="ru-RU" sz="240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утилизация товара, отслужившего свой срок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79041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0926" y="756248"/>
            <a:ext cx="919445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3970" indent="450215" algn="ctr">
              <a:spcAft>
                <a:spcPts val="0"/>
              </a:spcAft>
            </a:pP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иды постпродажного обслуживания</a:t>
            </a:r>
            <a:r>
              <a:rPr lang="ru-RU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marR="13970" indent="450215" algn="ctr">
              <a:spcAft>
                <a:spcPts val="0"/>
              </a:spcAft>
            </a:pPr>
            <a:endParaRPr lang="ru-RU" sz="2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13970" indent="450215" algn="just">
              <a:spcAft>
                <a:spcPts val="0"/>
              </a:spcAft>
            </a:pPr>
            <a:r>
              <a:rPr lang="ru-RU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а) </a:t>
            </a:r>
            <a:r>
              <a:rPr lang="ru-RU" sz="240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гарантийное</a:t>
            </a:r>
            <a:r>
              <a:rPr lang="ru-RU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бесплатно, осуществляется на основе документального поручительства (гарантии) фирмы-производителя товара на выполнение ею в гарантийный срок обязательств по обслуживанию покупателей, приобретших этот товар </a:t>
            </a:r>
          </a:p>
          <a:p>
            <a:pPr marR="13970" indent="450215" algn="just">
              <a:spcAft>
                <a:spcPts val="0"/>
              </a:spcAft>
            </a:pPr>
            <a:r>
              <a:rPr lang="ru-RU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б) </a:t>
            </a:r>
            <a:r>
              <a:rPr lang="ru-RU" sz="240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послегарантийное</a:t>
            </a:r>
            <a:r>
              <a:rPr lang="ru-RU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осуществляется за плату после истечения срока гарантии.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097" y="4152630"/>
            <a:ext cx="3356117" cy="2559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5081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491778" y="226339"/>
            <a:ext cx="1121993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Взаимодействие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потребителями услуг </a:t>
            </a:r>
            <a:endParaRPr lang="ru-RU" sz="2800" b="1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управленческая задача.</a:t>
            </a:r>
            <a:endParaRPr lang="ru-RU" sz="28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409046"/>
            <a:ext cx="961008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8890" indent="450215">
              <a:spcAft>
                <a:spcPts val="0"/>
              </a:spcAft>
            </a:pPr>
            <a:r>
              <a:rPr lang="ru-RU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Современный менеджмент в сервисе приобретает ярко выраженную </a:t>
            </a:r>
            <a:r>
              <a:rPr lang="ru-RU" sz="2400" b="1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клиент-ориентированную</a:t>
            </a:r>
            <a:r>
              <a:rPr lang="ru-RU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и </a:t>
            </a:r>
            <a:r>
              <a:rPr lang="ru-RU" sz="2400" b="1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маркетинговую</a:t>
            </a:r>
            <a:r>
              <a:rPr lang="ru-RU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направленность.</a:t>
            </a:r>
          </a:p>
          <a:p>
            <a:pPr marR="8890" indent="450215" algn="ctr">
              <a:spcAft>
                <a:spcPts val="0"/>
              </a:spcAft>
            </a:pPr>
            <a:endParaRPr lang="ru-RU" sz="2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8890" indent="450215" algn="ctr">
              <a:spcAft>
                <a:spcPts val="0"/>
              </a:spcAft>
            </a:pPr>
            <a:r>
              <a:rPr lang="ru-RU" sz="240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Учет </a:t>
            </a:r>
            <a:r>
              <a:rPr lang="ru-RU" sz="2400" b="1" i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приверженности и удовлетворенности </a:t>
            </a:r>
            <a:r>
              <a:rPr lang="ru-RU" sz="240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потребителей – </a:t>
            </a:r>
            <a:br>
              <a:rPr lang="ru-RU" sz="240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одна из важнейших задач сервисного менеджмента</a:t>
            </a:r>
            <a:r>
              <a:rPr lang="ru-RU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2766" y="3576638"/>
            <a:ext cx="4084547" cy="31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4138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834788"/>
            <a:ext cx="991552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8890" algn="ctr">
              <a:spcAft>
                <a:spcPts val="0"/>
              </a:spcAft>
            </a:pPr>
            <a:r>
              <a:rPr lang="ru-RU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Для учета приверженности и удовлетворенности </a:t>
            </a:r>
            <a:br>
              <a:rPr lang="ru-RU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потребителей предприятия:</a:t>
            </a:r>
            <a:endParaRPr lang="ru-RU" sz="2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71463" marR="8890" indent="-185738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целесообразно систематически проводить опросы потребителей;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71463" marR="8890" indent="-185738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необходимо вырабатывать для каждой группы специфические </a:t>
            </a:r>
            <a:br>
              <a:rPr lang="ru-RU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подходы и приемы обслуживания;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71463" marR="8890" indent="-185738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нужно следить за изменением спроса;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71463" marR="8890" indent="-185738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важно постоянно анализировать факторы, определяющие его динамику;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71463" marR="8890" indent="-185738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обязательно изучать потребительские риски, психологию потребителей.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367" y="4391874"/>
            <a:ext cx="2766333" cy="20747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7700" y="4510666"/>
            <a:ext cx="2701130" cy="1837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6562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43742" y="774435"/>
            <a:ext cx="9361367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8890" indent="450215" algn="just">
              <a:spcAft>
                <a:spcPts val="0"/>
              </a:spcAft>
            </a:pPr>
            <a:r>
              <a:rPr lang="ru-RU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Особое внимание следует уделить группе постоянных клиентов</a:t>
            </a:r>
            <a:r>
              <a:rPr lang="ru-RU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marR="8890" indent="450215" algn="just">
              <a:spcAft>
                <a:spcPts val="0"/>
              </a:spcAft>
            </a:pPr>
            <a:endParaRPr lang="ru-RU" sz="2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71463" marR="8890" indent="-271463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дешевле осуществлять программы, нацеленные на удовлетворение пожеланий постоянных клиентов, нежели искать новых </a:t>
            </a:r>
            <a:br>
              <a:rPr lang="ru-RU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(особенно на стадиях эволюционного роста рынка);</a:t>
            </a:r>
            <a:endParaRPr lang="ru-RU" sz="2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71463" marR="8890" indent="-271463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сохранение прежних клиентов за счет удовлетворения динамики </a:t>
            </a:r>
            <a:br>
              <a:rPr lang="ru-RU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их спроса стоит примерно в пять раз дешевле, чем привлечение новых;</a:t>
            </a:r>
            <a:endParaRPr lang="ru-RU" sz="2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71463" marR="8890" indent="-271463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высококачественный сервис по отношению к группе постоянных клиентов окупается многократно (в период кризисных </a:t>
            </a:r>
            <a:r>
              <a:rPr lang="ru-RU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или </a:t>
            </a:r>
            <a:r>
              <a:rPr lang="ru-RU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динамичных преобразований сервисной практики </a:t>
            </a:r>
            <a:r>
              <a:rPr lang="ru-RU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эта </a:t>
            </a:r>
            <a:r>
              <a:rPr lang="ru-RU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закономерность несколько трансформируется, хотя и не исчезает совсем).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25685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64525" y="1090740"/>
            <a:ext cx="927823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8890" indent="449263" algn="just">
              <a:spcAft>
                <a:spcPts val="0"/>
              </a:spcAft>
            </a:pPr>
            <a:r>
              <a:rPr lang="ru-RU" sz="24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Сервисное </a:t>
            </a:r>
            <a:r>
              <a:rPr lang="ru-RU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предприятие, нацеленное на динамичное развитие, рано или поздно начинает </a:t>
            </a:r>
            <a:r>
              <a:rPr lang="ru-RU" sz="24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модернизироваться:</a:t>
            </a:r>
          </a:p>
          <a:p>
            <a:pPr marR="8890" indent="449263" algn="just">
              <a:spcAft>
                <a:spcPts val="0"/>
              </a:spcAft>
            </a:pPr>
            <a:endParaRPr lang="ru-RU" sz="2400" i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71463" marR="8890" indent="-271463" algn="just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возникает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необходимость изучения потребителей, которые будут покупать новые сервисные продукты;</a:t>
            </a:r>
          </a:p>
          <a:p>
            <a:pPr marL="271463" marR="8890" indent="-271463" algn="just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этом случае важно изучить те группы и социальные слои потребителей, которые ориентированы на новшества, знать их потребности и черты личностного поведения в области услуг, особенности их коммуникативного поведения в целом.</a:t>
            </a:r>
          </a:p>
          <a:p>
            <a:pPr marL="271463" marR="8890" indent="-271463" algn="just">
              <a:buFont typeface="Arial" panose="020B0604020202020204" pitchFamily="34" charset="0"/>
              <a:buChar char="•"/>
            </a:pPr>
            <a:endParaRPr lang="ru-RU" sz="2400" i="1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71463" marR="8890" indent="-271463" algn="just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69982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8326" y="638911"/>
            <a:ext cx="920818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8890" indent="450215" algn="just">
              <a:spcAft>
                <a:spcPts val="0"/>
              </a:spcAft>
            </a:pPr>
            <a:r>
              <a:rPr lang="ru-RU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Менеджер любого подразделения сервисного предприятия </a:t>
            </a:r>
            <a:br>
              <a:rPr lang="ru-RU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 должен во всем полагаться на </a:t>
            </a:r>
            <a:r>
              <a:rPr lang="ru-RU" sz="24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опросы и статистический анализ </a:t>
            </a:r>
            <a:r>
              <a:rPr lang="ru-RU" sz="24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</a:t>
            </a:r>
            <a:r>
              <a:rPr lang="ru-RU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изучении приверженности и удовлетворенности потребителей:</a:t>
            </a:r>
            <a:endParaRPr lang="ru-RU" sz="2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8890" indent="-3429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одна из его важнейших функций – непосредственный контакт </a:t>
            </a:r>
            <a:br>
              <a:rPr lang="ru-RU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 </a:t>
            </a:r>
            <a:r>
              <a:rPr lang="ru-RU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клиентами с тем, чтобы выявить их потребности, узнать,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что </a:t>
            </a:r>
            <a:r>
              <a:rPr lang="ru-RU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именно они ожидают получить от процесса обслуживания, </a:t>
            </a:r>
            <a:r>
              <a:rPr lang="ru-RU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 </a:t>
            </a:r>
            <a:r>
              <a:rPr lang="ru-RU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предоставить им </a:t>
            </a:r>
            <a:r>
              <a:rPr lang="ru-RU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желаемое;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8890" indent="-3429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ему </a:t>
            </a:r>
            <a:r>
              <a:rPr lang="ru-RU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важно также знать их оценку процесса обслуживания, </a:t>
            </a:r>
            <a:r>
              <a:rPr lang="ru-RU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что </a:t>
            </a:r>
            <a:r>
              <a:rPr lang="ru-RU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позволит более объективно оценить недостатки в работе </a:t>
            </a:r>
            <a:r>
              <a:rPr lang="ru-RU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предприятия;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8890" indent="-3429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он </a:t>
            </a:r>
            <a:r>
              <a:rPr lang="ru-RU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должен уметь особым образом мотивировать потребителей </a:t>
            </a:r>
            <a:r>
              <a:rPr lang="ru-RU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 </a:t>
            </a:r>
            <a:r>
              <a:rPr lang="ru-RU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поведение, целесообразное с точки зрения эффективности обслуживания, а также выгодности его как для них, так и </a:t>
            </a:r>
            <a:r>
              <a:rPr lang="ru-RU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для </a:t>
            </a:r>
            <a:r>
              <a:rPr lang="ru-RU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фирмы.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86362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7996" y="1240091"/>
            <a:ext cx="9001768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1750" algn="ctr">
              <a:spcAft>
                <a:spcPts val="0"/>
              </a:spcAft>
            </a:pPr>
            <a:r>
              <a:rPr lang="ru-RU" sz="32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План лекции:</a:t>
            </a:r>
            <a:endParaRPr lang="ru-RU" sz="3200" b="1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31750" algn="just">
              <a:spcAft>
                <a:spcPts val="0"/>
              </a:spcAft>
            </a:pPr>
            <a:endParaRPr lang="ru-RU" sz="32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31750" algn="just">
              <a:spcAft>
                <a:spcPts val="0"/>
              </a:spcAft>
            </a:pPr>
            <a:r>
              <a:rPr lang="ru-RU" sz="28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Процесс </a:t>
            </a:r>
            <a:r>
              <a:rPr lang="ru-RU" sz="28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обслуживания </a:t>
            </a:r>
            <a:r>
              <a:rPr lang="ru-RU" sz="28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потребителей.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Понятие </a:t>
            </a:r>
            <a:r>
              <a:rPr lang="ru-RU" sz="28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контактной зоны </a:t>
            </a:r>
            <a:r>
              <a:rPr lang="ru-RU" sz="28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sz="28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сферы реализации сервисной деятельности.</a:t>
            </a:r>
          </a:p>
          <a:p>
            <a:pPr marR="31750" indent="357188" algn="just">
              <a:spcAft>
                <a:spcPts val="0"/>
              </a:spcAft>
            </a:pP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31750" algn="just">
              <a:spcAft>
                <a:spcPts val="0"/>
              </a:spcAft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Взаимодействие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потребителями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услуг </a:t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управленческая задача.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31750" indent="-342900" algn="just">
              <a:spcAft>
                <a:spcPts val="0"/>
              </a:spcAft>
              <a:buAutoNum type="arabicPeriod"/>
            </a:pP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004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5209" y="778129"/>
            <a:ext cx="912662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8890" indent="450215" algn="just">
              <a:spcAft>
                <a:spcPts val="0"/>
              </a:spcAft>
            </a:pPr>
            <a:r>
              <a:rPr lang="ru-RU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</a:t>
            </a:r>
            <a:r>
              <a:rPr lang="ru-RU" sz="240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редпосылки, которыми должен руководствоваться менеджер любого сервисного предприятия в процессах непосредственного взаимодействия с потребителями</a:t>
            </a:r>
            <a:r>
              <a:rPr lang="ru-RU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marR="8890" indent="450215" algn="just">
              <a:spcAft>
                <a:spcPts val="0"/>
              </a:spcAft>
            </a:pPr>
            <a:endParaRPr lang="ru-RU" sz="2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8890" indent="450215" algn="just">
              <a:spcAft>
                <a:spcPts val="0"/>
              </a:spcAft>
            </a:pPr>
            <a:r>
              <a:rPr lang="ru-RU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1) запросы и желания потребителей не совпадают, </a:t>
            </a:r>
            <a:r>
              <a:rPr lang="ru-RU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 </a:t>
            </a:r>
            <a:r>
              <a:rPr lang="ru-RU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во многом расходятся с целями производственного процесса </a:t>
            </a:r>
            <a:r>
              <a:rPr lang="ru-RU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ru-RU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задача управления – минимизировать это расхождение),</a:t>
            </a:r>
            <a:endParaRPr lang="ru-RU" sz="2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8890" indent="450215" algn="just">
              <a:spcAft>
                <a:spcPts val="0"/>
              </a:spcAft>
            </a:pPr>
            <a:r>
              <a:rPr lang="ru-RU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2) в контактах с клиентами на первое место по значимости всегда должен выдвигаться вопрос качества обслуживания </a:t>
            </a:r>
            <a:r>
              <a:rPr lang="ru-RU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ru-RU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 следует обсуждать проблемы чисто производственного характера или говорить об организационных, кадровых сложностях предприятия,</a:t>
            </a:r>
            <a:endParaRPr lang="ru-RU" sz="2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76840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45989" y="1266501"/>
            <a:ext cx="909804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8890" indent="450215" algn="just">
              <a:spcAft>
                <a:spcPts val="0"/>
              </a:spcAft>
            </a:pPr>
            <a:r>
              <a:rPr lang="ru-RU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3) потребности клиентов обычно опережают профессиональные представления об эффективности процесса обслуживания (менеджер обязан постоянно общаться с потребителями, чтобы отслеживать их настроения и спрос),</a:t>
            </a:r>
            <a:endParaRPr lang="ru-RU" sz="2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8890" indent="450215" algn="just">
              <a:spcAft>
                <a:spcPts val="0"/>
              </a:spcAft>
            </a:pPr>
            <a:r>
              <a:rPr lang="ru-RU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4) определение и измерение качества услуги объективно затруднено (в случае повторения жалобы нужно признать правоту потребителей),</a:t>
            </a:r>
            <a:endParaRPr lang="ru-RU" sz="2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8890" indent="450215" algn="just">
              <a:spcAft>
                <a:spcPts val="0"/>
              </a:spcAft>
            </a:pPr>
            <a:r>
              <a:rPr lang="ru-RU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5) в контактной зоне должны трудиться только те работники, которые владеют навыками общения с потребителями.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59010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60276" y="669986"/>
            <a:ext cx="906947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8890" indent="450215" algn="just"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последнее время менеджмент услуг вырабатывает новые подходы к </a:t>
            </a:r>
            <a:r>
              <a:rPr lang="ru-RU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жалобам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потребителей: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8890" indent="450215" algn="just">
              <a:spcAft>
                <a:spcPts val="0"/>
              </a:spcAft>
            </a:pPr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Жалоба в сфере обслуживания</a:t>
            </a:r>
            <a:r>
              <a:rPr lang="ru-RU" sz="2400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устное или письменное выражение потребителем неудовольствия, претензий по поводу обслуживания в сервисной организации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R="8890" indent="450215" algn="just">
              <a:spcAft>
                <a:spcPts val="0"/>
              </a:spcAft>
            </a:pP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7166" y="2978310"/>
            <a:ext cx="2626070" cy="3476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5264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03126" y="743712"/>
            <a:ext cx="896946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8890" indent="450215" algn="just">
              <a:spcAft>
                <a:spcPts val="0"/>
              </a:spcAft>
            </a:pPr>
            <a:r>
              <a:rPr lang="ru-RU" sz="24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Типы </a:t>
            </a:r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недовольных клиентов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ru-RU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8890" indent="450215" algn="just">
              <a:spcAft>
                <a:spcPts val="0"/>
              </a:spcAft>
            </a:pP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«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резонеры» – те, для кого главное высказаться и получить ответы на свои вопросы,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8890" indent="450215" algn="just">
              <a:spcAft>
                <a:spcPts val="0"/>
              </a:spcAft>
            </a:pP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«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контролеры качества» – такие искренне хотят, чтобы персонал улучшил свою работу,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8890" indent="450215" algn="just">
              <a:spcAft>
                <a:spcPts val="0"/>
              </a:spcAft>
            </a:pP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«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переговорщики» – их заботит только компенсация за причиненный им ущерб,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8890" indent="450215" algn="just">
              <a:spcAft>
                <a:spcPts val="0"/>
              </a:spcAft>
            </a:pP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«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жертвы» – обычно ищут сочувствия и понимания и т.п.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6457" y="4127735"/>
            <a:ext cx="2275221" cy="2730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607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35789" y="1186479"/>
            <a:ext cx="943684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8890" indent="450215" algn="just">
              <a:spcAft>
                <a:spcPts val="0"/>
              </a:spcAft>
            </a:pPr>
            <a:r>
              <a:rPr lang="ru-RU" sz="24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Наиболее</a:t>
            </a:r>
            <a:r>
              <a:rPr lang="ru-RU" sz="24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типичные</a:t>
            </a:r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виды</a:t>
            </a:r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поведения</a:t>
            </a:r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случае</a:t>
            </a:r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неудовлетворения</a:t>
            </a:r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потребителя</a:t>
            </a:r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услугой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ru-RU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8890" indent="450215" algn="just">
              <a:spcAft>
                <a:spcPts val="0"/>
              </a:spcAft>
            </a:pP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- 45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%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потребителей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недовольно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но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жалобами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никуда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не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обращаются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просто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перестают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посещать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эту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фирму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8890" indent="450215" algn="just">
              <a:spcAft>
                <a:spcPts val="0"/>
              </a:spcAft>
            </a:pP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- 50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%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жалуются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предприятии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но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не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добившись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удовлетворения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машут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все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рукой (менеджер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даёт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чисто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формальный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ответ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претензии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но ничего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не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исправляется),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8890" indent="450215" algn="just">
              <a:spcAft>
                <a:spcPts val="0"/>
              </a:spcAft>
            </a:pP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5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%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своей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жалобой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доходят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до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высшего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руководства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получают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удовлетворение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жалобы.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39773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0075" y="1159169"/>
            <a:ext cx="874107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8890" indent="450215" algn="just">
              <a:spcAft>
                <a:spcPts val="0"/>
              </a:spcAft>
            </a:pP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предприятиях, где была развернута эффективная система мер по работе с недовольными потребителями, отмечаются следующие устойчивые позитивные последствия: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8890" indent="450215" algn="just">
              <a:spcAft>
                <a:spcPts val="0"/>
              </a:spcAft>
            </a:pP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создаются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хорошие взаимоотношения с уже существующими потребителями, что способствует расширению постоянного контингента клиентов и увеличению объема продаж,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8890" indent="450215" algn="just">
              <a:spcAft>
                <a:spcPts val="0"/>
              </a:spcAft>
            </a:pP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жалобы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 существу являются бесплатной и весьма конструктивной информацией, помогающей повысить качество услуг,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8890" indent="450215" algn="just">
              <a:spcAft>
                <a:spcPts val="0"/>
              </a:spcAft>
            </a:pP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работа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 жалобами препятствует возникновению более серьезных конфликтов между потребителем и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предприятием.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93809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44342" y="1154358"/>
            <a:ext cx="865294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8890" indent="450215" algn="ctr">
              <a:spcAft>
                <a:spcPts val="0"/>
              </a:spcAft>
            </a:pP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этом важно: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8890" algn="just">
              <a:spcAft>
                <a:spcPts val="0"/>
              </a:spcAft>
            </a:pP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оценить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число клиентов, реагирующих на действительные,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не мнимые недостатки обслуживания,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8890" algn="just">
              <a:spcAft>
                <a:spcPts val="0"/>
              </a:spcAft>
            </a:pP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определить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потенциальные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выгоды, которые может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дать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устранение недостатков,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8890" algn="just">
              <a:spcAft>
                <a:spcPts val="0"/>
              </a:spcAft>
            </a:pP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продумать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эффективные меры по их преодолению.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4315" y="3462682"/>
            <a:ext cx="3178628" cy="3178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6597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02728" y="1268658"/>
            <a:ext cx="896078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Наряду с перечисленными общими особенностями взаимодействия представителей менеджмента сферы сервиса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потребителями в каждом сегменте сервисной деятельности формируются свои специфические характеристики такого взаимодействия, которые в немалой степени определяются:</a:t>
            </a:r>
          </a:p>
          <a:p>
            <a:pPr marL="342900" indent="-342900"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природой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производимых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услуг,</a:t>
            </a:r>
          </a:p>
          <a:p>
            <a:pPr marL="342900" indent="-342900"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которых они оказываются,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 мотивацией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которая заставляет клиентов обращаться к мастерам того или иного вида сервиса.</a:t>
            </a:r>
          </a:p>
        </p:txBody>
      </p:sp>
    </p:spTree>
    <p:extLst>
      <p:ext uri="{BB962C8B-B14F-4D97-AF65-F5344CB8AC3E}">
        <p14:creationId xmlns:p14="http://schemas.microsoft.com/office/powerpoint/2010/main" val="17260545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50235" y="2398145"/>
            <a:ext cx="50206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40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72838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56162"/>
            <a:ext cx="954405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1750" algn="ctr">
              <a:spcAft>
                <a:spcPts val="0"/>
              </a:spcAft>
            </a:pP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 Процесс обслуживания потребителей. </a:t>
            </a:r>
          </a:p>
          <a:p>
            <a:pPr marR="31750" algn="ctr">
              <a:spcAft>
                <a:spcPts val="0"/>
              </a:spcAft>
            </a:pP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Понятие контактной зоны как сферы реализации сервисной деятельности.</a:t>
            </a:r>
            <a:endParaRPr lang="ru-RU" sz="2400" dirty="0">
              <a:solidFill>
                <a:schemeClr val="accent2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2994" y="1541157"/>
            <a:ext cx="937105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1750" indent="450215" algn="just">
              <a:spcAft>
                <a:spcPts val="0"/>
              </a:spcAft>
            </a:pPr>
            <a:r>
              <a:rPr lang="ru-RU" sz="2800" b="1" i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Обслуживание</a:t>
            </a:r>
            <a:r>
              <a:rPr lang="ru-RU" sz="240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ru-RU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система трудовых операций, полезных действий, различных усилий, которые осуществляют производители сервисного продукта по отношению к потребителю, удовлетворяя </a:t>
            </a:r>
            <a:br>
              <a:rPr lang="ru-RU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его запросы и предоставляя ему предусмотренные блага и удобства.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26" name="Picture 2" descr="http://madpropstobakedpotatoes.com/wp-content/uploads/2013/07/madprop_Up_sell_versus_Down_sell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291" y="3551411"/>
            <a:ext cx="3312544" cy="2599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rudn.ru/pictur.php?t_id=249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050" y="3551411"/>
            <a:ext cx="4000799" cy="2667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06689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8656" y="528674"/>
            <a:ext cx="877059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spcAft>
                <a:spcPts val="0"/>
              </a:spcAft>
            </a:pPr>
            <a:r>
              <a:rPr lang="ru-RU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Понятие </a:t>
            </a:r>
            <a:r>
              <a:rPr lang="ru-RU" sz="2400" b="1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«обслуживание» </a:t>
            </a:r>
            <a:r>
              <a:rPr lang="ru-RU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близко к понятию </a:t>
            </a:r>
            <a:r>
              <a:rPr lang="ru-RU" sz="2400" b="1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«услуга</a:t>
            </a:r>
            <a:r>
              <a:rPr lang="ru-RU" sz="2400" b="1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»:</a:t>
            </a:r>
          </a:p>
          <a:p>
            <a:pPr indent="450215" algn="ctr">
              <a:spcAft>
                <a:spcPts val="0"/>
              </a:spcAft>
            </a:pPr>
            <a:endParaRPr lang="ru-RU" sz="2400" b="1" i="1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just">
              <a:spcAft>
                <a:spcPts val="0"/>
              </a:spcAft>
              <a:buFontTx/>
              <a:buChar char="-"/>
            </a:pPr>
            <a:r>
              <a:rPr lang="ru-RU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значение </a:t>
            </a:r>
            <a:r>
              <a:rPr lang="ru-RU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понятия </a:t>
            </a:r>
            <a:r>
              <a:rPr lang="ru-RU" sz="2400" b="1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«услуга» </a:t>
            </a:r>
            <a:r>
              <a:rPr lang="ru-RU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сосредоточено на самой сущности отношений между потребителем и производителем</a:t>
            </a:r>
            <a:r>
              <a:rPr lang="ru-RU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just">
              <a:spcAft>
                <a:spcPts val="0"/>
              </a:spcAft>
              <a:buFontTx/>
              <a:buChar char="-"/>
            </a:pPr>
            <a:r>
              <a:rPr lang="ru-RU" sz="2400" b="1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</a:t>
            </a:r>
            <a:r>
              <a:rPr lang="ru-RU" sz="2400" b="1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обслуживание» </a:t>
            </a:r>
            <a:r>
              <a:rPr lang="ru-RU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трактует отношения между потребителем </a:t>
            </a:r>
            <a:r>
              <a:rPr lang="ru-RU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 </a:t>
            </a:r>
            <a:r>
              <a:rPr lang="ru-RU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производителем как поэтапный процесс, имеющий свою структуру, приобретающий растянутый по времени характер.</a:t>
            </a:r>
            <a:endParaRPr lang="ru-RU" sz="2400" dirty="0"/>
          </a:p>
        </p:txBody>
      </p:sp>
      <p:pic>
        <p:nvPicPr>
          <p:cNvPr id="2052" name="Picture 4" descr="http://www.deparis-hotel.ru/uploads/f1/s/6/504/image/1606/117/medium_hotel-staff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4807" y="3569928"/>
            <a:ext cx="3638550" cy="3000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60815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2456" y="1233524"/>
            <a:ext cx="886584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0"/>
              </a:spcAft>
              <a:buFontTx/>
              <a:buChar char="-"/>
            </a:pP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единовременное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обслуживание может длиться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от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нескольких минут</a:t>
            </a:r>
            <a:r>
              <a:rPr lang="ru-RU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(продажа товара)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до нескольких дней, месяцев </a:t>
            </a:r>
            <a:r>
              <a:rPr lang="ru-RU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(туристское обслуживание, медицинское наблюдение больного в стационаре и др</a:t>
            </a:r>
            <a:r>
              <a:rPr lang="ru-RU" sz="24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.)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</a:p>
          <a:p>
            <a:pPr marL="342900" indent="-342900" algn="just">
              <a:spcAft>
                <a:spcPts val="0"/>
              </a:spcAft>
              <a:buFontTx/>
              <a:buChar char="-"/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если обслуживание конкретным производителем одного и того же потребителя растянуто на более длительный срок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от нескольких месяцев до нескольких лет),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оно осуществляется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периодически (контактирования между производителями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 потребителями имеют место через равные промежутки времени – могут осуществляться в недельном, месячном или годовом режиме).</a:t>
            </a:r>
            <a:endParaRPr lang="ru-RU" sz="24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21571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69287" y="1264225"/>
            <a:ext cx="881757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endParaRPr lang="ru-RU" sz="2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2400" b="1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1-й этап: </a:t>
            </a:r>
            <a:r>
              <a:rPr lang="ru-RU" sz="2400" dirty="0" smtClean="0"/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началу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обслуживания предшествует период, формирующий готовность к контакту, как производителя услуг, так 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потребителя.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Указанные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обстоятельства создают предпосылку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первого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потребителя и производителя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услуг.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7895" y="4311213"/>
            <a:ext cx="3780358" cy="225926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-468913" y="371673"/>
            <a:ext cx="10222513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spcAft>
                <a:spcPts val="0"/>
              </a:spcAft>
            </a:pPr>
            <a:r>
              <a:rPr lang="ru-RU" sz="26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Этапы взаимодействия субъекта и </a:t>
            </a:r>
            <a:r>
              <a:rPr lang="ru-RU" sz="26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объекта</a:t>
            </a:r>
            <a:r>
              <a:rPr lang="ru-RU" sz="2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2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6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сервисной </a:t>
            </a:r>
            <a:r>
              <a:rPr lang="ru-RU" sz="26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деятельности</a:t>
            </a:r>
            <a:r>
              <a:rPr lang="ru-RU" sz="26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ru-RU" sz="2600" b="1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00191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0199" y="256527"/>
            <a:ext cx="930905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2400" b="1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2-й этап: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первый контакт между производителем </a:t>
            </a:r>
            <a:br>
              <a:rPr lang="ru-RU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 потребителем может носить прямой характер либо </a:t>
            </a:r>
            <a:r>
              <a:rPr lang="ru-RU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опосредованный (через </a:t>
            </a:r>
            <a:r>
              <a:rPr lang="ru-RU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технические средства </a:t>
            </a:r>
            <a:r>
              <a:rPr lang="ru-RU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связи).</a:t>
            </a:r>
          </a:p>
          <a:p>
            <a:pPr indent="450215" algn="just">
              <a:spcAft>
                <a:spcPts val="0"/>
              </a:spcAft>
            </a:pPr>
            <a:r>
              <a:rPr lang="ru-RU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</a:t>
            </a:r>
            <a:r>
              <a:rPr lang="ru-RU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ходе контакта имеет место </a:t>
            </a:r>
            <a:r>
              <a:rPr lang="ru-RU" sz="240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предпродажное обслуживание, </a:t>
            </a:r>
            <a:br>
              <a:rPr lang="ru-RU" sz="240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для информационно-справочного обслуживания, привлекают специально отобранных, подготовленных работников – </a:t>
            </a:r>
            <a:r>
              <a:rPr lang="ru-RU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агентов.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практике сервисной деятельности данный период тщательно отслеживается и анализируется, выделяются те показатели, </a:t>
            </a:r>
            <a:r>
              <a:rPr lang="ru-RU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которые </a:t>
            </a:r>
            <a:r>
              <a:rPr lang="ru-RU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приобретают особую важность в планировании, </a:t>
            </a:r>
            <a:r>
              <a:rPr lang="ru-RU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учете и </a:t>
            </a:r>
            <a:r>
              <a:rPr lang="ru-RU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оценке качества предпродажного обслуживания, </a:t>
            </a:r>
            <a:r>
              <a:rPr lang="ru-RU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 </a:t>
            </a:r>
            <a:r>
              <a:rPr lang="ru-RU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предварительные контакты с клиентом производитель услуг может потратить больше времени, чем на его основное обслуживание. 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9738" y="4975718"/>
            <a:ext cx="2808736" cy="1694605"/>
          </a:xfrm>
          <a:prstGeom prst="rect">
            <a:avLst/>
          </a:prstGeom>
        </p:spPr>
      </p:pic>
      <p:pic>
        <p:nvPicPr>
          <p:cNvPr id="3074" name="Picture 2" descr="http://cs310826.vk.me/v310826079/c42a/nkMpFE5OQi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7806" y="4975718"/>
            <a:ext cx="2511051" cy="1694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05055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96949" y="685979"/>
            <a:ext cx="9318539" cy="489364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3-й этап: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основной этап обслуживания: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этот этап производства услуг приобретает качества, которые делают процесс обслуживания весьма специфичным, требующим немалого опыта и мастерства носят </a:t>
            </a:r>
            <a:r>
              <a:rPr kumimoji="0" lang="ru-RU" sz="24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неосязаемый, невещественный характер;</a:t>
            </a:r>
            <a:endParaRPr kumimoji="0" lang="ru-RU" sz="24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будучи невещественными, услуги могут потребляться в больших количествах или объемах, но их </a:t>
            </a:r>
            <a:r>
              <a:rPr kumimoji="0" lang="ru-RU" sz="240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невозможно складировать, </a:t>
            </a:r>
            <a:r>
              <a:rPr kumimoji="0" lang="ru-RU" sz="240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транспортировать;</a:t>
            </a:r>
            <a:endParaRPr kumimoji="0" lang="ru-RU" sz="24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ходе обслуживания производитель, обслуживающий конкретного потребителя, и сам потребитель взаимодействуют в рамках определенной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контактной зоны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которая в разных видах сервиса и на разных предприятиях неодинаково организована, имеет разные масштабы, действует в различной обстановке.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07122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50907" y="1255952"/>
            <a:ext cx="9107418" cy="4154984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 значительная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часть личных услуг оказывается в пространстве предельно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сжатой контактной зоны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когда работник подходит вплотную к клиенту (в процессе реализации парикмахерских, косметических, банных услуг, ресторанного, медицинского, санаторно-оздоровительного, культурного обслуживания и т.п.).</a:t>
            </a:r>
          </a:p>
          <a:p>
            <a:pPr algn="just"/>
            <a:endParaRPr lang="ru-RU" sz="24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kumimoji="0" lang="ru-RU" sz="240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онтактная зона </a:t>
            </a:r>
            <a:r>
              <a:rPr kumimoji="0" lang="ru-RU" sz="2400" b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специфическое для каждого вида сервиса коммуникативное расстояние между субъектом и объектом сервисной деятельности.</a:t>
            </a:r>
            <a:endParaRPr kumimoji="0" lang="ru-RU" sz="2400" b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3361411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659</TotalTime>
  <Words>910</Words>
  <Application>Microsoft Office PowerPoint</Application>
  <PresentationFormat>Широкоэкранный</PresentationFormat>
  <Paragraphs>112</Paragraphs>
  <Slides>28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5" baseType="lpstr">
      <vt:lpstr>Arial</vt:lpstr>
      <vt:lpstr>Calibri</vt:lpstr>
      <vt:lpstr>Courier New</vt:lpstr>
      <vt:lpstr>Times New Roman</vt:lpstr>
      <vt:lpstr>Trebuchet MS</vt:lpstr>
      <vt:lpstr>Wingdings 3</vt:lpstr>
      <vt:lpstr>Грань</vt:lpstr>
      <vt:lpstr>Лекция 5.  Взаимоотношения специалиста  по сервису и туризму и клиента  в процессе осуществления  сервисной деятельности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Лекция 5. Взаимоотношения специалиста по сервису и туризму и клиента в процессе осуществления сервисной деятельности </dc:title>
  <dc:creator>Ksenia</dc:creator>
  <cp:lastModifiedBy>Учетная запись Майкрософт</cp:lastModifiedBy>
  <cp:revision>30</cp:revision>
  <dcterms:created xsi:type="dcterms:W3CDTF">2014-04-02T05:50:18Z</dcterms:created>
  <dcterms:modified xsi:type="dcterms:W3CDTF">2023-03-08T13:34:51Z</dcterms:modified>
</cp:coreProperties>
</file>